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6"/>
  </p:sldMasterIdLst>
  <p:notesMasterIdLst>
    <p:notesMasterId r:id="rId27"/>
  </p:notesMasterIdLst>
  <p:sldIdLst>
    <p:sldId id="288" r:id="rId7"/>
    <p:sldId id="329" r:id="rId8"/>
    <p:sldId id="357" r:id="rId9"/>
    <p:sldId id="382" r:id="rId10"/>
    <p:sldId id="342" r:id="rId11"/>
    <p:sldId id="371" r:id="rId12"/>
    <p:sldId id="388" r:id="rId13"/>
    <p:sldId id="373" r:id="rId14"/>
    <p:sldId id="376" r:id="rId15"/>
    <p:sldId id="377" r:id="rId16"/>
    <p:sldId id="378" r:id="rId17"/>
    <p:sldId id="379" r:id="rId18"/>
    <p:sldId id="380" r:id="rId19"/>
    <p:sldId id="381" r:id="rId20"/>
    <p:sldId id="383" r:id="rId21"/>
    <p:sldId id="384" r:id="rId22"/>
    <p:sldId id="385" r:id="rId23"/>
    <p:sldId id="375" r:id="rId24"/>
    <p:sldId id="386" r:id="rId25"/>
    <p:sldId id="387" r:id="rId26"/>
  </p:sldIdLst>
  <p:sldSz cx="9144000" cy="5143500" type="screen16x9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ppers, Henny" initials="SH" lastIdx="9" clrIdx="0">
    <p:extLst>
      <p:ext uri="{19B8F6BF-5375-455C-9EA6-DF929625EA0E}">
        <p15:presenceInfo xmlns:p15="http://schemas.microsoft.com/office/powerpoint/2012/main" userId="S-1-5-21-51311026-1580695781-2781897104-4991" providerId="AD"/>
      </p:ext>
    </p:extLst>
  </p:cmAuthor>
  <p:cmAuthor id="2" name="Mertens, Frank" initials="MF" lastIdx="13" clrIdx="1">
    <p:extLst>
      <p:ext uri="{19B8F6BF-5375-455C-9EA6-DF929625EA0E}">
        <p15:presenceInfo xmlns:p15="http://schemas.microsoft.com/office/powerpoint/2012/main" userId="S-1-5-21-51311026-1580695781-2781897104-2638" providerId="AD"/>
      </p:ext>
    </p:extLst>
  </p:cmAuthor>
  <p:cmAuthor id="3" name="Daleman, Stefan" initials="DS" lastIdx="4" clrIdx="2">
    <p:extLst>
      <p:ext uri="{19B8F6BF-5375-455C-9EA6-DF929625EA0E}">
        <p15:presenceInfo xmlns:p15="http://schemas.microsoft.com/office/powerpoint/2012/main" userId="S-1-5-21-51311026-1580695781-2781897104-103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2EB"/>
    <a:srgbClr val="009A46"/>
    <a:srgbClr val="006C31"/>
    <a:srgbClr val="562E86"/>
    <a:srgbClr val="C9D200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3" autoAdjust="0"/>
    <p:restoredTop sz="95958" autoAdjust="0"/>
  </p:normalViewPr>
  <p:slideViewPr>
    <p:cSldViewPr snapToGrid="0" snapToObjects="1">
      <p:cViewPr varScale="1">
        <p:scale>
          <a:sx n="135" d="100"/>
          <a:sy n="135" d="100"/>
        </p:scale>
        <p:origin x="246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A913-1383-4B02-B2D8-9F19478660D7}" type="datetimeFigureOut">
              <a:rPr lang="nl-NL" smtClean="0"/>
              <a:t>22-2-2022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6707-91A4-44D5-8EE9-1B29E040020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8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36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323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54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5E37C-6166-4C78-B277-DB6D0E3DD3E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735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800" dirty="0">
                <a:solidFill>
                  <a:srgbClr val="562E86"/>
                </a:solidFill>
                <a:cs typeface="ＭＳ Ｐゴシック" charset="0"/>
              </a:rPr>
              <a:t>Normering veranderd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800" dirty="0">
                <a:solidFill>
                  <a:srgbClr val="562E86"/>
                </a:solidFill>
                <a:cs typeface="ＭＳ Ｐゴシック" charset="0"/>
              </a:rPr>
              <a:t>34 km van de 40 km afgekeurd </a:t>
            </a:r>
            <a:r>
              <a:rPr lang="nl-NL" sz="800" dirty="0">
                <a:solidFill>
                  <a:srgbClr val="562E86"/>
                </a:solidFill>
                <a:cs typeface="ＭＳ Ｐゴシック" charset="0"/>
                <a:sym typeface="Wingdings" panose="05000000000000000000" pitchFamily="2" charset="2"/>
              </a:rPr>
              <a:t> voor 2050 gereed</a:t>
            </a:r>
            <a:endParaRPr lang="nl-NL" sz="800" dirty="0">
              <a:solidFill>
                <a:srgbClr val="562E86"/>
              </a:solidFill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800" dirty="0">
                <a:solidFill>
                  <a:srgbClr val="562E86"/>
                </a:solidFill>
                <a:cs typeface="ＭＳ Ｐゴシック" charset="0"/>
              </a:rPr>
              <a:t>Trajecten met hoge prioriteit binnen landelijk programma</a:t>
            </a:r>
          </a:p>
          <a:p>
            <a:pPr marL="285750" indent="-285750">
              <a:buClr>
                <a:srgbClr val="562E86"/>
              </a:buClr>
              <a:buFont typeface="Courier New" panose="02070309020205020404" pitchFamily="49" charset="0"/>
              <a:buChar char="o"/>
              <a:defRPr/>
            </a:pPr>
            <a:r>
              <a:rPr lang="nl-NL" sz="800" dirty="0">
                <a:solidFill>
                  <a:srgbClr val="562E86"/>
                </a:solidFill>
                <a:latin typeface="+mn-lt"/>
                <a:cs typeface="ＭＳ Ｐゴシック" charset="0"/>
              </a:rPr>
              <a:t>Reden: beperkt budget</a:t>
            </a:r>
          </a:p>
          <a:p>
            <a:pPr marL="285750" indent="-285750">
              <a:buClr>
                <a:srgbClr val="562E86"/>
              </a:buClr>
              <a:buFont typeface="Courier New" panose="02070309020205020404" pitchFamily="49" charset="0"/>
              <a:buChar char="o"/>
              <a:defRPr/>
            </a:pPr>
            <a:r>
              <a:rPr lang="nl-NL" sz="800" dirty="0">
                <a:solidFill>
                  <a:srgbClr val="562E86"/>
                </a:solidFill>
                <a:latin typeface="+mn-lt"/>
                <a:cs typeface="ＭＳ Ｐゴシック" charset="0"/>
              </a:rPr>
              <a:t>Doel SAFE: overstromingskans verlagen van 1:100 naar 1:1000</a:t>
            </a:r>
          </a:p>
          <a:p>
            <a:pPr marL="285750" indent="-285750">
              <a:buClr>
                <a:srgbClr val="562E86"/>
              </a:buClr>
              <a:buFont typeface="Courier New" panose="02070309020205020404" pitchFamily="49" charset="0"/>
              <a:buChar char="o"/>
              <a:defRPr/>
            </a:pPr>
            <a:r>
              <a:rPr lang="nl-NL" sz="800" dirty="0">
                <a:solidFill>
                  <a:srgbClr val="562E86"/>
                </a:solidFill>
                <a:latin typeface="+mn-lt"/>
                <a:cs typeface="ＭＳ Ｐゴシック" charset="0"/>
              </a:rPr>
              <a:t>Geselecteerd op basis van veiligheidsrendement</a:t>
            </a:r>
          </a:p>
          <a:p>
            <a:pPr marL="285750" indent="-285750">
              <a:buClr>
                <a:srgbClr val="562E86"/>
              </a:buClr>
              <a:buFont typeface="Courier New" panose="02070309020205020404" pitchFamily="49" charset="0"/>
              <a:buChar char="o"/>
              <a:defRPr/>
            </a:pPr>
            <a:r>
              <a:rPr lang="nl-NL" sz="800" dirty="0">
                <a:solidFill>
                  <a:srgbClr val="562E86"/>
                </a:solidFill>
                <a:latin typeface="+mn-lt"/>
                <a:cs typeface="ＭＳ Ｐゴシック" charset="0"/>
              </a:rPr>
              <a:t>Opgave: ca 10 km verdeeld over 10 dijkzones</a:t>
            </a:r>
          </a:p>
          <a:p>
            <a:pPr marL="285750" indent="-285750">
              <a:buClr>
                <a:srgbClr val="562E86"/>
              </a:buClr>
              <a:buFont typeface="Courier New" panose="02070309020205020404" pitchFamily="49" charset="0"/>
              <a:buChar char="o"/>
              <a:defRPr/>
            </a:pPr>
            <a:r>
              <a:rPr lang="nl-NL" sz="800" dirty="0">
                <a:solidFill>
                  <a:srgbClr val="562E86"/>
                </a:solidFill>
                <a:latin typeface="+mn-lt"/>
                <a:cs typeface="ＭＳ Ｐゴシック" charset="0"/>
              </a:rPr>
              <a:t>De overige dijkzones en/of faalmechanismen vóór 2050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5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Globaal dijkontwerp; </a:t>
            </a:r>
            <a:r>
              <a:rPr lang="nl-NL" baseline="0" dirty="0"/>
              <a:t> Uitwerking tot op perceelsniveau  moet nog gebeuren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/>
              <a:t>Keuze in gemaakt op basis van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Veiligheidsrendement, behoud  ruimtelijke kwaliteit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Concept MER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dirty="0"/>
              <a:t>Collectieven en individuele belangen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aseline="0" dirty="0"/>
              <a:t>gesprekken met </a:t>
            </a:r>
            <a:r>
              <a:rPr lang="nl-NL" dirty="0"/>
              <a:t>eigenaren/bewoners, overheden, belangenorganisaties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Het is nog</a:t>
            </a:r>
            <a:r>
              <a:rPr lang="nl-NL" baseline="0" dirty="0"/>
              <a:t> geen dichtgetimmerd ontwerp: aanpassingen zijn te verwachten: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inspraakreacties,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Gesprekken met Provincies, REWS, gemeenten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KIS ??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3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Globaal dijkontwerp; </a:t>
            </a:r>
            <a:r>
              <a:rPr lang="nl-NL" baseline="0" dirty="0"/>
              <a:t> Uitwerking tot op perceelsniveau  moet nog gebeuren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/>
              <a:t>Keuze in gemaakt op basis van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Veiligheidsrendement, behoud  ruimtelijke kwaliteit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Concept MER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dirty="0"/>
              <a:t>Collectieven en individuele belangen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aseline="0" dirty="0"/>
              <a:t>gesprekken met </a:t>
            </a:r>
            <a:r>
              <a:rPr lang="nl-NL" dirty="0"/>
              <a:t>eigenaren/bewoners, overheden, belangenorganisaties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Het is nog</a:t>
            </a:r>
            <a:r>
              <a:rPr lang="nl-NL" baseline="0" dirty="0"/>
              <a:t> geen dichtgetimmerd ontwerp: aanpassingen zijn te verwachten: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inspraakreacties,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Gesprekken met Provincies, REWS, gemeenten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nl-NL" baseline="0" dirty="0"/>
              <a:t>KIS ??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85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Toelichten wat de oplossingen zijn: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Taludverflauwing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Binnenberm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Piping voorziening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Constructie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Maatwerklocatie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51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September 2020 algemene</a:t>
            </a:r>
            <a:r>
              <a:rPr lang="nl-NL" baseline="0" dirty="0"/>
              <a:t> </a:t>
            </a:r>
            <a:r>
              <a:rPr lang="nl-NL" dirty="0"/>
              <a:t>informatiebijeenkomsten</a:t>
            </a:r>
            <a:r>
              <a:rPr lang="nl-NL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Mei/juni 2021: Bewonersbijeenkomsten per dijkzone voor kansrijke alternatieven 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Juli – dec 2021: Persoonlijke gesprekken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6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concept</a:t>
            </a:r>
            <a:r>
              <a:rPr lang="nl-NL" baseline="0" dirty="0"/>
              <a:t> voorkeursalternatief: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Inspraak van 14 febr. t/m 27 mrt: stukken op de website en bij de gemeente Molenlanden+ Vijfheerenlanden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Reactienota; antwoord op alle inspraakreacties</a:t>
            </a:r>
            <a:r>
              <a:rPr lang="nl-NL" baseline="0" dirty="0">
                <a:sym typeface="Wingdings" panose="05000000000000000000" pitchFamily="2" charset="2"/>
              </a:rPr>
              <a:t> mogelijke aanpassingen</a:t>
            </a:r>
          </a:p>
          <a:p>
            <a:pPr marL="171450" indent="-171450">
              <a:buFontTx/>
              <a:buChar char="-"/>
            </a:pPr>
            <a:r>
              <a:rPr lang="nl-NL" baseline="0" dirty="0">
                <a:sym typeface="Wingdings" panose="05000000000000000000" pitchFamily="2" charset="2"/>
              </a:rPr>
              <a:t>Besluit CDH medio 2022</a:t>
            </a:r>
          </a:p>
          <a:p>
            <a:pPr marL="171450" indent="-171450">
              <a:buFontTx/>
              <a:buChar char="-"/>
            </a:pPr>
            <a:r>
              <a:rPr lang="nl-NL" baseline="0" dirty="0">
                <a:sym typeface="Wingdings" panose="05000000000000000000" pitchFamily="2" charset="2"/>
              </a:rPr>
              <a:t>Reactienota wordt verzonden aan alle insprekers najaar 2022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7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Planuitwerkingsfase</a:t>
            </a:r>
          </a:p>
          <a:p>
            <a:r>
              <a:rPr lang="nl-NL" sz="1200" dirty="0"/>
              <a:t>Het voorkeursalternatief</a:t>
            </a:r>
            <a:r>
              <a:rPr lang="nl-NL" sz="1200" baseline="0" dirty="0"/>
              <a:t> wordt verder uitgewerkt tot en vergunbaar ontwerp</a:t>
            </a:r>
            <a:r>
              <a:rPr lang="nl-NL" sz="1200" baseline="0" dirty="0">
                <a:sym typeface="Wingdings" panose="05000000000000000000" pitchFamily="2" charset="2"/>
              </a:rPr>
              <a:t>= dijkontwerp tot op perceelsniveau nauwkeurig.  Dit doen we in diverse ontwerprondes. Eindmijlpaal is goedkeuring door GS. Hoe omgeving wordt hier bij betrokken.</a:t>
            </a:r>
            <a:endParaRPr lang="nl-NL" sz="1200" dirty="0"/>
          </a:p>
          <a:p>
            <a:r>
              <a:rPr lang="nl-NL" sz="1200" dirty="0"/>
              <a:t>-   participatie bij de uitwerking van het voorkeursalternatief tot een projectbesluit: moeten we nog  vormgeven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Formele</a:t>
            </a:r>
            <a:r>
              <a:rPr lang="nl-NL" sz="1200" baseline="0" dirty="0"/>
              <a:t> procedures: 1) terinzagelegging concept projectbesluit 2) beroepstermijn projectbesluit</a:t>
            </a:r>
          </a:p>
          <a:p>
            <a:pPr marL="0" indent="0">
              <a:buFontTx/>
              <a:buNone/>
            </a:pPr>
            <a:r>
              <a:rPr lang="nl-NL" sz="1200" baseline="0" dirty="0"/>
              <a:t>Realisatiefase</a:t>
            </a:r>
          </a:p>
          <a:p>
            <a:pPr marL="0" indent="0">
              <a:buFontTx/>
              <a:buNone/>
            </a:pPr>
            <a:r>
              <a:rPr lang="nl-NL" sz="1200" baseline="0" dirty="0"/>
              <a:t>Dijkveilig eind 2027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10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/>
          <p:cNvSpPr>
            <a:spLocks noGrp="1"/>
          </p:cNvSpPr>
          <p:nvPr>
            <p:ph type="title"/>
          </p:nvPr>
        </p:nvSpPr>
        <p:spPr>
          <a:xfrm>
            <a:off x="313261" y="205979"/>
            <a:ext cx="6967014" cy="5877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 b="1" i="1" spc="0">
                <a:solidFill>
                  <a:srgbClr val="562E8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312739" y="803438"/>
            <a:ext cx="6967537" cy="8405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1">
                <a:solidFill>
                  <a:srgbClr val="EC7404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471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457200" y="853390"/>
            <a:ext cx="8229600" cy="541036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4000" b="1" i="1">
                <a:solidFill>
                  <a:srgbClr val="EC740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457200" y="1425487"/>
            <a:ext cx="8262800" cy="29194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200" baseline="0">
                <a:solidFill>
                  <a:srgbClr val="562E86"/>
                </a:solidFill>
              </a:defRPr>
            </a:lvl1pPr>
            <a:lvl2pPr marL="457200" indent="0">
              <a:buNone/>
              <a:defRPr sz="2000">
                <a:solidFill>
                  <a:srgbClr val="562E86"/>
                </a:solidFill>
              </a:defRPr>
            </a:lvl2pPr>
            <a:lvl3pPr marL="914400" indent="0">
              <a:buNone/>
              <a:defRPr sz="2000">
                <a:solidFill>
                  <a:srgbClr val="562E86"/>
                </a:solidFill>
              </a:defRPr>
            </a:lvl3pPr>
            <a:lvl4pPr marL="1371600" indent="0">
              <a:buNone/>
              <a:defRPr sz="2000">
                <a:solidFill>
                  <a:srgbClr val="562E86"/>
                </a:solidFill>
              </a:defRPr>
            </a:lvl4pPr>
            <a:lvl5pPr marL="1828800" indent="0">
              <a:buNone/>
              <a:defRPr sz="2000">
                <a:solidFill>
                  <a:srgbClr val="562E86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6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rl.nl/safe" TargetMode="External"/><Relationship Id="rId2" Type="http://schemas.openxmlformats.org/officeDocument/2006/relationships/hyperlink" Target="mailto:safe@wsrl.n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rl.nl/sa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" y="0"/>
            <a:ext cx="5714861" cy="5162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728" y="1053128"/>
            <a:ext cx="3426171" cy="18791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>
                <a:ea typeface="ＭＳ Ｐゴシック" charset="0"/>
              </a:rPr>
              <a:t>Partiële Dijkversterking SAFE</a:t>
            </a:r>
            <a:br>
              <a:rPr lang="nl-NL" dirty="0">
                <a:ea typeface="ＭＳ Ｐゴシック" charset="0"/>
              </a:rPr>
            </a:br>
            <a:r>
              <a:rPr lang="nl-NL" sz="2700" dirty="0">
                <a:ea typeface="ＭＳ Ｐゴシック" charset="0"/>
              </a:rPr>
              <a:t>Streefkerk – Ameide – fort Everdingen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33561" y="3967345"/>
            <a:ext cx="227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Algemene inlichtingen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14-04-2020</a:t>
            </a: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5749728" y="3510116"/>
            <a:ext cx="3426171" cy="270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Digitale bijeenkomst inspraakperiode</a:t>
            </a:r>
          </a:p>
          <a:p>
            <a:r>
              <a:rPr lang="nl-NL" dirty="0"/>
              <a:t>22 februari 2022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670F90-8F39-4D09-A815-C78651DE5380}"/>
              </a:ext>
            </a:extLst>
          </p:cNvPr>
          <p:cNvSpPr/>
          <p:nvPr/>
        </p:nvSpPr>
        <p:spPr>
          <a:xfrm>
            <a:off x="1074653" y="-89513"/>
            <a:ext cx="329859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4"/>
                </a:solidFill>
                <a:effectLst/>
              </a:rPr>
              <a:t>Welkom</a:t>
            </a:r>
          </a:p>
          <a:p>
            <a:pPr algn="ctr"/>
            <a:r>
              <a:rPr lang="nl-NL" sz="2800" b="1" dirty="0">
                <a:ln/>
                <a:solidFill>
                  <a:schemeClr val="accent4"/>
                </a:solidFill>
              </a:rPr>
              <a:t>We starten om 19:30</a:t>
            </a:r>
            <a:endParaRPr lang="nl-NL" sz="2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nl-N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234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145"/>
            <a:ext cx="8229600" cy="541036"/>
          </a:xfrm>
        </p:spPr>
        <p:txBody>
          <a:bodyPr/>
          <a:lstStyle/>
          <a:p>
            <a:r>
              <a:rPr lang="nl-NL" dirty="0"/>
              <a:t>Binnenberm </a:t>
            </a:r>
            <a:r>
              <a:rPr lang="nl-NL" sz="2000" dirty="0"/>
              <a:t>(i.c.m. pipingvoorziening)</a:t>
            </a:r>
          </a:p>
        </p:txBody>
      </p:sp>
      <p:pic>
        <p:nvPicPr>
          <p:cNvPr id="6" name="Afbeelding 5" descr="Afbeelding met kaart&#10;&#10;Automatisch gegenereerde beschrijv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5801988" y="1074566"/>
            <a:ext cx="2613729" cy="3005225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457200" y="1113369"/>
            <a:ext cx="5274310" cy="1374650"/>
            <a:chOff x="457200" y="1113369"/>
            <a:chExt cx="5274310" cy="1233170"/>
          </a:xfrm>
        </p:grpSpPr>
        <p:pic>
          <p:nvPicPr>
            <p:cNvPr id="5" name="Afbeelding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13369"/>
              <a:ext cx="5274310" cy="1233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hthoek 6"/>
            <p:cNvSpPr/>
            <p:nvPr/>
          </p:nvSpPr>
          <p:spPr>
            <a:xfrm>
              <a:off x="525101" y="1167029"/>
              <a:ext cx="606582" cy="258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57200" y="2571750"/>
            <a:ext cx="5274310" cy="2068830"/>
            <a:chOff x="457200" y="2346539"/>
            <a:chExt cx="5274310" cy="2068830"/>
          </a:xfrm>
        </p:grpSpPr>
        <p:pic>
          <p:nvPicPr>
            <p:cNvPr id="4" name="Afbeelding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346539"/>
              <a:ext cx="5274310" cy="2068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Rechthoek 8"/>
            <p:cNvSpPr/>
            <p:nvPr/>
          </p:nvSpPr>
          <p:spPr>
            <a:xfrm>
              <a:off x="950613" y="2359453"/>
              <a:ext cx="860079" cy="29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71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6080"/>
            <a:ext cx="8229600" cy="541036"/>
          </a:xfrm>
        </p:spPr>
        <p:txBody>
          <a:bodyPr/>
          <a:lstStyle/>
          <a:p>
            <a:r>
              <a:rPr lang="nl-NL" dirty="0"/>
              <a:t>Pipingvoorziening</a:t>
            </a:r>
          </a:p>
        </p:txBody>
      </p:sp>
      <p:pic>
        <p:nvPicPr>
          <p:cNvPr id="6" name="Afbeelding 5" descr="Afbeelding met kaart&#10;&#10;Automatisch gegenereerde beschrijv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8"/>
          <a:stretch/>
        </p:blipFill>
        <p:spPr>
          <a:xfrm>
            <a:off x="5801988" y="1223186"/>
            <a:ext cx="2613729" cy="3005225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7EEE9A75-F50E-43CB-9818-36D4D82C38F3}"/>
              </a:ext>
            </a:extLst>
          </p:cNvPr>
          <p:cNvGrpSpPr/>
          <p:nvPr/>
        </p:nvGrpSpPr>
        <p:grpSpPr>
          <a:xfrm>
            <a:off x="492439" y="1261560"/>
            <a:ext cx="5274310" cy="1209040"/>
            <a:chOff x="492439" y="1261560"/>
            <a:chExt cx="5274310" cy="1209040"/>
          </a:xfrm>
        </p:grpSpPr>
        <p:pic>
          <p:nvPicPr>
            <p:cNvPr id="5" name="Afbeelding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39" y="1261560"/>
              <a:ext cx="5274310" cy="120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7BC3746-CB6F-4228-A7F2-241622F7049E}"/>
                </a:ext>
              </a:extLst>
            </p:cNvPr>
            <p:cNvSpPr/>
            <p:nvPr/>
          </p:nvSpPr>
          <p:spPr>
            <a:xfrm>
              <a:off x="525101" y="1261560"/>
              <a:ext cx="606582" cy="258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4C998CE-50C4-483E-9F0E-E384E1B07C04}"/>
              </a:ext>
            </a:extLst>
          </p:cNvPr>
          <p:cNvGrpSpPr/>
          <p:nvPr/>
        </p:nvGrpSpPr>
        <p:grpSpPr>
          <a:xfrm>
            <a:off x="457200" y="2571750"/>
            <a:ext cx="5274310" cy="2129790"/>
            <a:chOff x="457200" y="2571750"/>
            <a:chExt cx="5274310" cy="2129790"/>
          </a:xfrm>
        </p:grpSpPr>
        <p:pic>
          <p:nvPicPr>
            <p:cNvPr id="4" name="Afbeelding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571750"/>
              <a:ext cx="5274310" cy="21297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6768E23-4349-4258-98A3-6AC761B7B237}"/>
                </a:ext>
              </a:extLst>
            </p:cNvPr>
            <p:cNvSpPr/>
            <p:nvPr/>
          </p:nvSpPr>
          <p:spPr>
            <a:xfrm>
              <a:off x="1028376" y="2571750"/>
              <a:ext cx="757894" cy="303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71676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6080"/>
            <a:ext cx="8229600" cy="541036"/>
          </a:xfrm>
        </p:spPr>
        <p:txBody>
          <a:bodyPr/>
          <a:lstStyle/>
          <a:p>
            <a:r>
              <a:rPr lang="nl-NL" dirty="0"/>
              <a:t>Buitenwaartse asverschuiving</a:t>
            </a:r>
          </a:p>
        </p:txBody>
      </p:sp>
      <p:pic>
        <p:nvPicPr>
          <p:cNvPr id="5" name="Afbeelding 4" descr="Afbeelding met kaart&#10;&#10;Automatisch gegenereerde beschrijv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2" t="-24412" r="39110"/>
          <a:stretch/>
        </p:blipFill>
        <p:spPr>
          <a:xfrm>
            <a:off x="4965712" y="626975"/>
            <a:ext cx="3754288" cy="3847921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340714" y="1425487"/>
            <a:ext cx="5695950" cy="1309370"/>
            <a:chOff x="340714" y="1425487"/>
            <a:chExt cx="5695950" cy="1309370"/>
          </a:xfrm>
        </p:grpSpPr>
        <p:pic>
          <p:nvPicPr>
            <p:cNvPr id="6" name="Afbeelding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4" y="1425487"/>
              <a:ext cx="5695950" cy="13093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Rechthoek 7"/>
            <p:cNvSpPr/>
            <p:nvPr/>
          </p:nvSpPr>
          <p:spPr>
            <a:xfrm>
              <a:off x="340714" y="1425487"/>
              <a:ext cx="845290" cy="258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40714" y="2885193"/>
            <a:ext cx="5274310" cy="2075815"/>
            <a:chOff x="340714" y="2885193"/>
            <a:chExt cx="5274310" cy="2075815"/>
          </a:xfrm>
        </p:grpSpPr>
        <p:pic>
          <p:nvPicPr>
            <p:cNvPr id="4" name="Afbeelding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14" y="2885193"/>
              <a:ext cx="5274310" cy="20758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hthoek 9"/>
            <p:cNvSpPr/>
            <p:nvPr/>
          </p:nvSpPr>
          <p:spPr>
            <a:xfrm>
              <a:off x="758228" y="2885193"/>
              <a:ext cx="855552" cy="389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14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800" y="222211"/>
            <a:ext cx="8229600" cy="541036"/>
          </a:xfrm>
        </p:spPr>
        <p:txBody>
          <a:bodyPr/>
          <a:lstStyle/>
          <a:p>
            <a:r>
              <a:rPr lang="nl-NL" dirty="0"/>
              <a:t>Constructie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" t="-871" r="32355" b="871"/>
          <a:stretch/>
        </p:blipFill>
        <p:spPr>
          <a:xfrm>
            <a:off x="5764710" y="1062981"/>
            <a:ext cx="3259800" cy="3382035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457200" y="1158454"/>
            <a:ext cx="5274310" cy="1221105"/>
            <a:chOff x="457200" y="1158454"/>
            <a:chExt cx="5274310" cy="1221105"/>
          </a:xfrm>
        </p:grpSpPr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58454"/>
              <a:ext cx="5274310" cy="12211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hthoek 6"/>
            <p:cNvSpPr/>
            <p:nvPr/>
          </p:nvSpPr>
          <p:spPr>
            <a:xfrm>
              <a:off x="525101" y="1196142"/>
              <a:ext cx="606582" cy="258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457200" y="2479676"/>
            <a:ext cx="5274310" cy="2441614"/>
            <a:chOff x="457200" y="2479675"/>
            <a:chExt cx="5274310" cy="2663825"/>
          </a:xfrm>
        </p:grpSpPr>
        <p:pic>
          <p:nvPicPr>
            <p:cNvPr id="5" name="Afbeelding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479675"/>
              <a:ext cx="5274310" cy="2663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Rechthoek 8"/>
            <p:cNvSpPr/>
            <p:nvPr/>
          </p:nvSpPr>
          <p:spPr>
            <a:xfrm>
              <a:off x="828391" y="2550346"/>
              <a:ext cx="1081889" cy="258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7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2354"/>
            <a:ext cx="8229600" cy="541036"/>
          </a:xfrm>
        </p:spPr>
        <p:txBody>
          <a:bodyPr/>
          <a:lstStyle/>
          <a:p>
            <a:r>
              <a:rPr lang="nl-NL" dirty="0"/>
              <a:t>Maatwerklocatie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69656" y="941837"/>
            <a:ext cx="8262800" cy="2919413"/>
          </a:xfrm>
        </p:spPr>
        <p:txBody>
          <a:bodyPr/>
          <a:lstStyle/>
          <a:p>
            <a:r>
              <a:rPr lang="nl-NL" dirty="0"/>
              <a:t>-    Inpassing woningen/percelen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Kruisende leidingen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pic>
        <p:nvPicPr>
          <p:cNvPr id="6" name="Afbeelding 5" descr="Afbeelding met kaart&#10;&#10;Automatisch gegenereerde beschrijv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t="9102" r="40839" b="36051"/>
          <a:stretch/>
        </p:blipFill>
        <p:spPr>
          <a:xfrm>
            <a:off x="3469785" y="1434790"/>
            <a:ext cx="2025453" cy="1742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 descr="Afbeelding met kaart&#10;&#10;Automatisch gegenereerde beschrijv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51342" r="78089" b="14323"/>
          <a:stretch/>
        </p:blipFill>
        <p:spPr>
          <a:xfrm>
            <a:off x="3469785" y="3376305"/>
            <a:ext cx="1231271" cy="1650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4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283094" y="128907"/>
            <a:ext cx="8229600" cy="541036"/>
          </a:xfrm>
        </p:spPr>
        <p:txBody>
          <a:bodyPr/>
          <a:lstStyle/>
          <a:p>
            <a:r>
              <a:rPr lang="nl-NL" dirty="0"/>
              <a:t>Welke stappen zijn genomen?</a:t>
            </a:r>
          </a:p>
        </p:txBody>
      </p:sp>
      <p:sp>
        <p:nvSpPr>
          <p:cNvPr id="2" name="Pijl-links en -rechts 1"/>
          <p:cNvSpPr/>
          <p:nvPr/>
        </p:nvSpPr>
        <p:spPr>
          <a:xfrm rot="16200000">
            <a:off x="-435267" y="818567"/>
            <a:ext cx="1893670" cy="514350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Verkenning</a:t>
            </a:r>
          </a:p>
        </p:txBody>
      </p:sp>
      <p:sp>
        <p:nvSpPr>
          <p:cNvPr id="13" name="Pijl-omlaag 12"/>
          <p:cNvSpPr/>
          <p:nvPr/>
        </p:nvSpPr>
        <p:spPr>
          <a:xfrm rot="5400000">
            <a:off x="3282653" y="-580076"/>
            <a:ext cx="272053" cy="40836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Mei/juni 2021: Bewonersbijeenkomsten alternatieven</a:t>
            </a:r>
          </a:p>
        </p:txBody>
      </p:sp>
      <p:sp>
        <p:nvSpPr>
          <p:cNvPr id="19" name="Pijl-omlaag 18"/>
          <p:cNvSpPr/>
          <p:nvPr/>
        </p:nvSpPr>
        <p:spPr>
          <a:xfrm rot="5400000">
            <a:off x="2838392" y="-476947"/>
            <a:ext cx="272053" cy="31951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Sept 2020: Informatiebijeenkomsten</a:t>
            </a:r>
          </a:p>
        </p:txBody>
      </p:sp>
      <p:sp>
        <p:nvSpPr>
          <p:cNvPr id="30" name="Pijl-omlaag 29"/>
          <p:cNvSpPr/>
          <p:nvPr/>
        </p:nvSpPr>
        <p:spPr>
          <a:xfrm rot="5400000">
            <a:off x="2578403" y="-46393"/>
            <a:ext cx="272053" cy="267518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kansrijke alternatieven per dijkzone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768743" y="112718"/>
          <a:ext cx="608094" cy="495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24">
                  <a:extLst>
                    <a:ext uri="{9D8B030D-6E8A-4147-A177-3AD203B41FA5}">
                      <a16:colId xmlns:a16="http://schemas.microsoft.com/office/drawing/2014/main" val="1953005232"/>
                    </a:ext>
                  </a:extLst>
                </a:gridCol>
                <a:gridCol w="255170">
                  <a:extLst>
                    <a:ext uri="{9D8B030D-6E8A-4147-A177-3AD203B41FA5}">
                      <a16:colId xmlns:a16="http://schemas.microsoft.com/office/drawing/2014/main" val="1776766948"/>
                    </a:ext>
                  </a:extLst>
                </a:gridCol>
              </a:tblGrid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2019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38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9130388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27967516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1878287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2020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32955652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804535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43765539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16264979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133587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7925905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326765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37965490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4596449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21687614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14612825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26983364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2023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9208792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780912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9019496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44307028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1205401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49251207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027088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317558575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2025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352645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6200757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207921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993852376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20686295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838086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5564640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2753943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2027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8130612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06220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14216714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57565421"/>
                  </a:ext>
                </a:extLst>
              </a:tr>
            </a:tbl>
          </a:graphicData>
        </a:graphic>
      </p:graphicFrame>
      <p:sp>
        <p:nvSpPr>
          <p:cNvPr id="8" name="Pijl-omlaag 12">
            <a:extLst>
              <a:ext uri="{FF2B5EF4-FFF2-40B4-BE49-F238E27FC236}">
                <a16:creationId xmlns:a16="http://schemas.microsoft.com/office/drawing/2014/main" id="{2C5C5428-E963-4DF9-B881-341263101550}"/>
              </a:ext>
            </a:extLst>
          </p:cNvPr>
          <p:cNvSpPr/>
          <p:nvPr/>
        </p:nvSpPr>
        <p:spPr>
          <a:xfrm rot="5400000">
            <a:off x="3041112" y="-133435"/>
            <a:ext cx="272053" cy="36006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Juli/dec 2021:  Persoonlijke gesprekken</a:t>
            </a:r>
          </a:p>
        </p:txBody>
      </p:sp>
    </p:spTree>
    <p:extLst>
      <p:ext uri="{BB962C8B-B14F-4D97-AF65-F5344CB8AC3E}">
        <p14:creationId xmlns:p14="http://schemas.microsoft.com/office/powerpoint/2010/main" val="30274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jl-omlaag 12">
            <a:extLst>
              <a:ext uri="{FF2B5EF4-FFF2-40B4-BE49-F238E27FC236}">
                <a16:creationId xmlns:a16="http://schemas.microsoft.com/office/drawing/2014/main" id="{D9C66CDE-B6F2-49D1-8A25-845C95752E3E}"/>
              </a:ext>
            </a:extLst>
          </p:cNvPr>
          <p:cNvSpPr/>
          <p:nvPr/>
        </p:nvSpPr>
        <p:spPr>
          <a:xfrm rot="5400000">
            <a:off x="3282653" y="-580076"/>
            <a:ext cx="272053" cy="408368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Mei/juni 2021: Bewonersbijeenkomsten alternatieven</a:t>
            </a:r>
          </a:p>
        </p:txBody>
      </p:sp>
      <p:sp>
        <p:nvSpPr>
          <p:cNvPr id="18" name="Pijl-omlaag 18">
            <a:extLst>
              <a:ext uri="{FF2B5EF4-FFF2-40B4-BE49-F238E27FC236}">
                <a16:creationId xmlns:a16="http://schemas.microsoft.com/office/drawing/2014/main" id="{3DB34519-F473-4EAE-8556-4A94B867BA5F}"/>
              </a:ext>
            </a:extLst>
          </p:cNvPr>
          <p:cNvSpPr/>
          <p:nvPr/>
        </p:nvSpPr>
        <p:spPr>
          <a:xfrm rot="5400000">
            <a:off x="2838392" y="-476947"/>
            <a:ext cx="272053" cy="319516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Sept 2020: Informatiebijeenkomsten</a:t>
            </a:r>
          </a:p>
        </p:txBody>
      </p:sp>
      <p:sp>
        <p:nvSpPr>
          <p:cNvPr id="20" name="Pijl-omlaag 29">
            <a:extLst>
              <a:ext uri="{FF2B5EF4-FFF2-40B4-BE49-F238E27FC236}">
                <a16:creationId xmlns:a16="http://schemas.microsoft.com/office/drawing/2014/main" id="{71B91F19-D9FB-45DC-8F64-1057EDFDE965}"/>
              </a:ext>
            </a:extLst>
          </p:cNvPr>
          <p:cNvSpPr/>
          <p:nvPr/>
        </p:nvSpPr>
        <p:spPr>
          <a:xfrm rot="5400000">
            <a:off x="2578403" y="-46393"/>
            <a:ext cx="272053" cy="267518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kansrijke alternatieven per dijkzone</a:t>
            </a:r>
          </a:p>
        </p:txBody>
      </p:sp>
      <p:sp>
        <p:nvSpPr>
          <p:cNvPr id="21" name="Pijl-omlaag 12">
            <a:extLst>
              <a:ext uri="{FF2B5EF4-FFF2-40B4-BE49-F238E27FC236}">
                <a16:creationId xmlns:a16="http://schemas.microsoft.com/office/drawing/2014/main" id="{74A0E0EF-5548-4AC7-93E8-C3F2EEF51D44}"/>
              </a:ext>
            </a:extLst>
          </p:cNvPr>
          <p:cNvSpPr/>
          <p:nvPr/>
        </p:nvSpPr>
        <p:spPr>
          <a:xfrm rot="5400000">
            <a:off x="3041112" y="-133435"/>
            <a:ext cx="272053" cy="360061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Juli/dec 2021:  Persoonlijke gesprekken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395702" y="118598"/>
            <a:ext cx="8229600" cy="541036"/>
          </a:xfrm>
        </p:spPr>
        <p:txBody>
          <a:bodyPr/>
          <a:lstStyle/>
          <a:p>
            <a:r>
              <a:rPr lang="nl-NL" dirty="0"/>
              <a:t>Waar staan we nu?</a:t>
            </a:r>
          </a:p>
        </p:txBody>
      </p:sp>
      <p:sp>
        <p:nvSpPr>
          <p:cNvPr id="2" name="Pijl-links en -rechts 1"/>
          <p:cNvSpPr/>
          <p:nvPr/>
        </p:nvSpPr>
        <p:spPr>
          <a:xfrm rot="16200000">
            <a:off x="-427391" y="810691"/>
            <a:ext cx="1877918" cy="514350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Verkenning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768743" y="112718"/>
          <a:ext cx="608094" cy="495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24">
                  <a:extLst>
                    <a:ext uri="{9D8B030D-6E8A-4147-A177-3AD203B41FA5}">
                      <a16:colId xmlns:a16="http://schemas.microsoft.com/office/drawing/2014/main" val="1953005232"/>
                    </a:ext>
                  </a:extLst>
                </a:gridCol>
                <a:gridCol w="255170">
                  <a:extLst>
                    <a:ext uri="{9D8B030D-6E8A-4147-A177-3AD203B41FA5}">
                      <a16:colId xmlns:a16="http://schemas.microsoft.com/office/drawing/2014/main" val="1776766948"/>
                    </a:ext>
                  </a:extLst>
                </a:gridCol>
              </a:tblGrid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2019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38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9130388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27967516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1878287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2020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32955652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804535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43765539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16264979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133587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7925905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326765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37965490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4596449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21687614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14612825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26983364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2023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9208792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780912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9019496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44307028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1205401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49251207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027088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317558575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2025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352645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6200757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207921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993852376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20686295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838086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5564640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2753943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2027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8130612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06220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14216714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57565421"/>
                  </a:ext>
                </a:extLst>
              </a:tr>
            </a:tbl>
          </a:graphicData>
        </a:graphic>
      </p:graphicFrame>
      <p:sp>
        <p:nvSpPr>
          <p:cNvPr id="12" name="Pijl-omlaag 11"/>
          <p:cNvSpPr/>
          <p:nvPr/>
        </p:nvSpPr>
        <p:spPr>
          <a:xfrm rot="5400000">
            <a:off x="2722742" y="397360"/>
            <a:ext cx="272053" cy="29261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14 febr. 27 mrt 2022: Inspraak </a:t>
            </a:r>
          </a:p>
        </p:txBody>
      </p:sp>
      <p:sp>
        <p:nvSpPr>
          <p:cNvPr id="14" name="Pijl-omlaag 13"/>
          <p:cNvSpPr/>
          <p:nvPr/>
        </p:nvSpPr>
        <p:spPr>
          <a:xfrm rot="5400000">
            <a:off x="2578401" y="686523"/>
            <a:ext cx="272053" cy="267518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Medio 2022: Voorkeursalternatief</a:t>
            </a:r>
          </a:p>
        </p:txBody>
      </p:sp>
      <p:sp>
        <p:nvSpPr>
          <p:cNvPr id="15" name="Pijl-omlaag 14"/>
          <p:cNvSpPr/>
          <p:nvPr/>
        </p:nvSpPr>
        <p:spPr>
          <a:xfrm rot="5400000">
            <a:off x="2578403" y="329959"/>
            <a:ext cx="272053" cy="267518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Concept nota Voorkeursalternatief</a:t>
            </a:r>
          </a:p>
        </p:txBody>
      </p:sp>
      <p:sp>
        <p:nvSpPr>
          <p:cNvPr id="16" name="Pijl-omlaag 15"/>
          <p:cNvSpPr/>
          <p:nvPr/>
        </p:nvSpPr>
        <p:spPr>
          <a:xfrm rot="5400000">
            <a:off x="2433787" y="1023664"/>
            <a:ext cx="272053" cy="23859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Najaar 2022: Reactienota</a:t>
            </a:r>
          </a:p>
        </p:txBody>
      </p:sp>
    </p:spTree>
    <p:extLst>
      <p:ext uri="{BB962C8B-B14F-4D97-AF65-F5344CB8AC3E}">
        <p14:creationId xmlns:p14="http://schemas.microsoft.com/office/powerpoint/2010/main" val="25360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jl-omlaag 12">
            <a:extLst>
              <a:ext uri="{FF2B5EF4-FFF2-40B4-BE49-F238E27FC236}">
                <a16:creationId xmlns:a16="http://schemas.microsoft.com/office/drawing/2014/main" id="{8112C650-619D-4082-BEDA-D2D352D772AA}"/>
              </a:ext>
            </a:extLst>
          </p:cNvPr>
          <p:cNvSpPr/>
          <p:nvPr/>
        </p:nvSpPr>
        <p:spPr>
          <a:xfrm rot="5400000">
            <a:off x="3282653" y="-580076"/>
            <a:ext cx="272053" cy="408368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Mei/juni 2021: Bewonersbijeenkomsten alternatieven</a:t>
            </a:r>
          </a:p>
        </p:txBody>
      </p:sp>
      <p:sp>
        <p:nvSpPr>
          <p:cNvPr id="31" name="Pijl-omlaag 18">
            <a:extLst>
              <a:ext uri="{FF2B5EF4-FFF2-40B4-BE49-F238E27FC236}">
                <a16:creationId xmlns:a16="http://schemas.microsoft.com/office/drawing/2014/main" id="{AE5506FB-4834-4E0E-94DE-F6E6E151B402}"/>
              </a:ext>
            </a:extLst>
          </p:cNvPr>
          <p:cNvSpPr/>
          <p:nvPr/>
        </p:nvSpPr>
        <p:spPr>
          <a:xfrm rot="5400000">
            <a:off x="2838392" y="-476947"/>
            <a:ext cx="272053" cy="319516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Sept 2020: Informatiebijeenkomsten</a:t>
            </a:r>
          </a:p>
        </p:txBody>
      </p:sp>
      <p:sp>
        <p:nvSpPr>
          <p:cNvPr id="32" name="Pijl-omlaag 29">
            <a:extLst>
              <a:ext uri="{FF2B5EF4-FFF2-40B4-BE49-F238E27FC236}">
                <a16:creationId xmlns:a16="http://schemas.microsoft.com/office/drawing/2014/main" id="{F263FE4B-CDA9-4949-9A38-77C9E9223054}"/>
              </a:ext>
            </a:extLst>
          </p:cNvPr>
          <p:cNvSpPr/>
          <p:nvPr/>
        </p:nvSpPr>
        <p:spPr>
          <a:xfrm rot="5400000">
            <a:off x="2578403" y="-46393"/>
            <a:ext cx="272053" cy="267518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kansrijke alternatieven per dijkzone</a:t>
            </a:r>
          </a:p>
        </p:txBody>
      </p:sp>
      <p:sp>
        <p:nvSpPr>
          <p:cNvPr id="34" name="Pijl-omlaag 12">
            <a:extLst>
              <a:ext uri="{FF2B5EF4-FFF2-40B4-BE49-F238E27FC236}">
                <a16:creationId xmlns:a16="http://schemas.microsoft.com/office/drawing/2014/main" id="{1870ECB2-7AD2-40FC-B7B9-054AF80E743D}"/>
              </a:ext>
            </a:extLst>
          </p:cNvPr>
          <p:cNvSpPr/>
          <p:nvPr/>
        </p:nvSpPr>
        <p:spPr>
          <a:xfrm rot="5400000">
            <a:off x="3041112" y="-133435"/>
            <a:ext cx="272053" cy="360061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Juli/dec 2021:  Persoonlijke gesprekken</a:t>
            </a:r>
          </a:p>
        </p:txBody>
      </p:sp>
      <p:sp>
        <p:nvSpPr>
          <p:cNvPr id="35" name="Pijl-omlaag 11">
            <a:extLst>
              <a:ext uri="{FF2B5EF4-FFF2-40B4-BE49-F238E27FC236}">
                <a16:creationId xmlns:a16="http://schemas.microsoft.com/office/drawing/2014/main" id="{4F9DE875-88CB-4E3B-A4A8-6510D73E6673}"/>
              </a:ext>
            </a:extLst>
          </p:cNvPr>
          <p:cNvSpPr/>
          <p:nvPr/>
        </p:nvSpPr>
        <p:spPr>
          <a:xfrm rot="5400000">
            <a:off x="2722742" y="397360"/>
            <a:ext cx="272053" cy="292613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14 febr. 27 mrt 2022: Inspraak </a:t>
            </a:r>
          </a:p>
        </p:txBody>
      </p:sp>
      <p:sp>
        <p:nvSpPr>
          <p:cNvPr id="36" name="Pijl-omlaag 13">
            <a:extLst>
              <a:ext uri="{FF2B5EF4-FFF2-40B4-BE49-F238E27FC236}">
                <a16:creationId xmlns:a16="http://schemas.microsoft.com/office/drawing/2014/main" id="{555E2905-AEB8-4B13-B3BC-26C1C07E1CF7}"/>
              </a:ext>
            </a:extLst>
          </p:cNvPr>
          <p:cNvSpPr/>
          <p:nvPr/>
        </p:nvSpPr>
        <p:spPr>
          <a:xfrm rot="5400000">
            <a:off x="2578401" y="686523"/>
            <a:ext cx="272053" cy="267518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Medio 2022: Voorkeursalternatief</a:t>
            </a:r>
          </a:p>
        </p:txBody>
      </p:sp>
      <p:sp>
        <p:nvSpPr>
          <p:cNvPr id="37" name="Pijl-omlaag 14">
            <a:extLst>
              <a:ext uri="{FF2B5EF4-FFF2-40B4-BE49-F238E27FC236}">
                <a16:creationId xmlns:a16="http://schemas.microsoft.com/office/drawing/2014/main" id="{9235D683-3348-4147-8503-67BAA48DEE2F}"/>
              </a:ext>
            </a:extLst>
          </p:cNvPr>
          <p:cNvSpPr/>
          <p:nvPr/>
        </p:nvSpPr>
        <p:spPr>
          <a:xfrm rot="5400000">
            <a:off x="2578403" y="329959"/>
            <a:ext cx="272053" cy="267518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Concept nota Voorkeursalternatief</a:t>
            </a:r>
          </a:p>
        </p:txBody>
      </p:sp>
      <p:sp>
        <p:nvSpPr>
          <p:cNvPr id="38" name="Pijl-omlaag 15">
            <a:extLst>
              <a:ext uri="{FF2B5EF4-FFF2-40B4-BE49-F238E27FC236}">
                <a16:creationId xmlns:a16="http://schemas.microsoft.com/office/drawing/2014/main" id="{187C7711-2789-4FEA-85E0-916984308505}"/>
              </a:ext>
            </a:extLst>
          </p:cNvPr>
          <p:cNvSpPr/>
          <p:nvPr/>
        </p:nvSpPr>
        <p:spPr>
          <a:xfrm rot="5400000">
            <a:off x="2433787" y="1023664"/>
            <a:ext cx="272053" cy="2385962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nl-NL" sz="1200" dirty="0"/>
              <a:t>Najaar 2022: Reactienota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376837" y="94152"/>
            <a:ext cx="8229600" cy="541036"/>
          </a:xfrm>
        </p:spPr>
        <p:txBody>
          <a:bodyPr/>
          <a:lstStyle/>
          <a:p>
            <a:r>
              <a:rPr lang="nl-NL" dirty="0"/>
              <a:t>Welke stappen gaan we nemen?</a:t>
            </a:r>
          </a:p>
        </p:txBody>
      </p:sp>
      <p:sp>
        <p:nvSpPr>
          <p:cNvPr id="2" name="Pijl-links en -rechts 1"/>
          <p:cNvSpPr/>
          <p:nvPr/>
        </p:nvSpPr>
        <p:spPr>
          <a:xfrm rot="16200000">
            <a:off x="-427391" y="810691"/>
            <a:ext cx="1877918" cy="51435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Verkenning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768743" y="112718"/>
          <a:ext cx="608094" cy="495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24">
                  <a:extLst>
                    <a:ext uri="{9D8B030D-6E8A-4147-A177-3AD203B41FA5}">
                      <a16:colId xmlns:a16="http://schemas.microsoft.com/office/drawing/2014/main" val="1953005232"/>
                    </a:ext>
                  </a:extLst>
                </a:gridCol>
                <a:gridCol w="255170">
                  <a:extLst>
                    <a:ext uri="{9D8B030D-6E8A-4147-A177-3AD203B41FA5}">
                      <a16:colId xmlns:a16="http://schemas.microsoft.com/office/drawing/2014/main" val="1776766948"/>
                    </a:ext>
                  </a:extLst>
                </a:gridCol>
              </a:tblGrid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2019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38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9130388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27967516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1878287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2020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32955652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804535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43765539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16264979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133587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7925905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326765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37965490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64596449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21687614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14612825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26983364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2023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92087921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97809123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9019496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644307028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812054016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049251207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53027088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317558575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2025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035264541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62007575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8207921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993852376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20686295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83808688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4155646402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27539437"/>
                  </a:ext>
                </a:extLst>
              </a:tr>
              <a:tr h="13758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2027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18130612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40622000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3142167149"/>
                  </a:ext>
                </a:extLst>
              </a:tr>
              <a:tr h="1375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/>
                </a:tc>
                <a:extLst>
                  <a:ext uri="{0D108BD9-81ED-4DB2-BD59-A6C34878D82A}">
                    <a16:rowId xmlns:a16="http://schemas.microsoft.com/office/drawing/2014/main" val="2557565421"/>
                  </a:ext>
                </a:extLst>
              </a:tr>
            </a:tbl>
          </a:graphicData>
        </a:graphic>
      </p:graphicFrame>
      <p:sp>
        <p:nvSpPr>
          <p:cNvPr id="14" name="Pijl-links en -rechts 13"/>
          <p:cNvSpPr/>
          <p:nvPr/>
        </p:nvSpPr>
        <p:spPr>
          <a:xfrm rot="16200000">
            <a:off x="-285498" y="2562905"/>
            <a:ext cx="1594131" cy="514350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planuitwerking</a:t>
            </a:r>
          </a:p>
        </p:txBody>
      </p:sp>
      <p:sp>
        <p:nvSpPr>
          <p:cNvPr id="15" name="Pijl-links en -rechts 14"/>
          <p:cNvSpPr/>
          <p:nvPr/>
        </p:nvSpPr>
        <p:spPr>
          <a:xfrm rot="16200000">
            <a:off x="-233314" y="4084198"/>
            <a:ext cx="1448453" cy="514350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realisatie</a:t>
            </a:r>
          </a:p>
        </p:txBody>
      </p:sp>
      <p:sp>
        <p:nvSpPr>
          <p:cNvPr id="16" name="Pijl-omlaag 15"/>
          <p:cNvSpPr/>
          <p:nvPr/>
        </p:nvSpPr>
        <p:spPr>
          <a:xfrm rot="5400000">
            <a:off x="2597270" y="2276135"/>
            <a:ext cx="272053" cy="267518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Projectbesluit goedgekeurd</a:t>
            </a:r>
          </a:p>
        </p:txBody>
      </p:sp>
      <p:sp>
        <p:nvSpPr>
          <p:cNvPr id="17" name="Pijl-links en -rechts 16"/>
          <p:cNvSpPr/>
          <p:nvPr/>
        </p:nvSpPr>
        <p:spPr>
          <a:xfrm rot="16200000">
            <a:off x="482868" y="2629505"/>
            <a:ext cx="1474254" cy="332549"/>
          </a:xfrm>
          <a:prstGeom prst="leftRightArrow">
            <a:avLst/>
          </a:prstGeom>
          <a:solidFill>
            <a:srgbClr val="009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Uitwerken VKA</a:t>
            </a:r>
          </a:p>
        </p:txBody>
      </p:sp>
      <p:sp>
        <p:nvSpPr>
          <p:cNvPr id="18" name="Pijl-links en -rechts 17"/>
          <p:cNvSpPr/>
          <p:nvPr/>
        </p:nvSpPr>
        <p:spPr>
          <a:xfrm rot="16200000">
            <a:off x="709462" y="2608490"/>
            <a:ext cx="1498051" cy="350785"/>
          </a:xfrm>
          <a:prstGeom prst="left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participatie</a:t>
            </a:r>
          </a:p>
        </p:txBody>
      </p:sp>
      <p:sp>
        <p:nvSpPr>
          <p:cNvPr id="20" name="Pijl-omlaag 19"/>
          <p:cNvSpPr/>
          <p:nvPr/>
        </p:nvSpPr>
        <p:spPr>
          <a:xfrm rot="5400000">
            <a:off x="2578399" y="3655929"/>
            <a:ext cx="272053" cy="267518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200" dirty="0"/>
              <a:t>Dijkveilig</a:t>
            </a:r>
          </a:p>
        </p:txBody>
      </p:sp>
    </p:spTree>
    <p:extLst>
      <p:ext uri="{BB962C8B-B14F-4D97-AF65-F5344CB8AC3E}">
        <p14:creationId xmlns:p14="http://schemas.microsoft.com/office/powerpoint/2010/main" val="22307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3255"/>
            <a:ext cx="8229600" cy="541036"/>
          </a:xfrm>
        </p:spPr>
        <p:txBody>
          <a:bodyPr/>
          <a:lstStyle/>
          <a:p>
            <a:r>
              <a:rPr lang="nl-NL" dirty="0"/>
              <a:t>Waar kunt u op reageren?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52004" y="634291"/>
            <a:ext cx="8262800" cy="4262979"/>
          </a:xfrm>
        </p:spPr>
        <p:txBody>
          <a:bodyPr/>
          <a:lstStyle/>
          <a:p>
            <a:r>
              <a:rPr lang="nl-NL" sz="1600" u="sng" dirty="0"/>
              <a:t>Doel inspraak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Is er een goede afweging gemaakt tussen de verschillende belangen?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Zijn zorgen en wensen goed meegenomen?</a:t>
            </a:r>
          </a:p>
          <a:p>
            <a:r>
              <a:rPr lang="nl-NL" sz="1600" u="sng" dirty="0"/>
              <a:t>Persoonlijke tafelgesprekken op: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maandag 28 februari in Streefkerk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donderdag 10 maart in Ameide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woensdag 16 maart in Vianen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Van  16:00-21:00 in tijdsblokken van 45 min</a:t>
            </a:r>
          </a:p>
          <a:p>
            <a:r>
              <a:rPr lang="nl-NL" sz="1600" dirty="0"/>
              <a:t>Aanmelden: via de mailbox </a:t>
            </a:r>
            <a:r>
              <a:rPr lang="nl-NL" sz="1600" dirty="0">
                <a:hlinkClick r:id="rId2"/>
              </a:rPr>
              <a:t>safe@wsrl.nl</a:t>
            </a:r>
            <a:endParaRPr lang="nl-NL" sz="1600" dirty="0"/>
          </a:p>
          <a:p>
            <a:r>
              <a:rPr lang="nl-NL" sz="1600" u="sng" dirty="0"/>
              <a:t>Meer informatie 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u="sng" dirty="0">
                <a:hlinkClick r:id="rId3"/>
              </a:rPr>
              <a:t>www.wsrl.nl/safe</a:t>
            </a:r>
            <a:endParaRPr lang="nl-NL" sz="1600" u="sng" dirty="0"/>
          </a:p>
          <a:p>
            <a:r>
              <a:rPr lang="nl-NL" sz="1600" u="sng" dirty="0"/>
              <a:t>Reacties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Tot uiterlijk 27 maart 2022</a:t>
            </a:r>
            <a:endParaRPr lang="nl-NL" sz="16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hlinkClick r:id="rId2"/>
              </a:rPr>
              <a:t>safe@wsrl.nl</a:t>
            </a:r>
            <a:r>
              <a:rPr lang="nl-NL" sz="1600" dirty="0"/>
              <a:t> of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Waterschap Rivierenland; t.a.v. mevr. M.de Haas; ovv zaaknr. 2022006444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92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" y="0"/>
            <a:ext cx="5714861" cy="5162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728" y="1053128"/>
            <a:ext cx="3426171" cy="18791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>
                <a:ea typeface="ＭＳ Ｐゴシック" charset="0"/>
              </a:rPr>
              <a:t>Partiële Dijkversterking SAFE</a:t>
            </a:r>
            <a:br>
              <a:rPr lang="nl-NL" dirty="0">
                <a:ea typeface="ＭＳ Ｐゴシック" charset="0"/>
              </a:rPr>
            </a:br>
            <a:r>
              <a:rPr lang="nl-NL" sz="2700" dirty="0">
                <a:ea typeface="ＭＳ Ｐゴシック" charset="0"/>
              </a:rPr>
              <a:t>Streefkerk – Ameide – fort Everdingen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33561" y="3967345"/>
            <a:ext cx="227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Algemene inlichtingen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14-04-2020</a:t>
            </a: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5749728" y="3713872"/>
            <a:ext cx="3426171" cy="2504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VRAGEN ???</a:t>
            </a:r>
          </a:p>
        </p:txBody>
      </p:sp>
    </p:spTree>
    <p:extLst>
      <p:ext uri="{BB962C8B-B14F-4D97-AF65-F5344CB8AC3E}">
        <p14:creationId xmlns:p14="http://schemas.microsoft.com/office/powerpoint/2010/main" val="107786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7235"/>
            <a:ext cx="8229600" cy="541036"/>
          </a:xfrm>
        </p:spPr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80B14E-91C4-4EE9-8D48-90E4273C7B06}"/>
              </a:ext>
            </a:extLst>
          </p:cNvPr>
          <p:cNvSpPr txBox="1"/>
          <p:nvPr/>
        </p:nvSpPr>
        <p:spPr>
          <a:xfrm>
            <a:off x="283388" y="927425"/>
            <a:ext cx="855833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562E86"/>
                </a:solidFill>
              </a:rPr>
              <a:t>19.15 – 19.30: Online inloop</a:t>
            </a:r>
          </a:p>
          <a:p>
            <a:endParaRPr lang="nl-NL" sz="1050" dirty="0">
              <a:solidFill>
                <a:srgbClr val="562E86"/>
              </a:solidFill>
            </a:endParaRPr>
          </a:p>
          <a:p>
            <a:endParaRPr lang="nl-NL" sz="1050" dirty="0">
              <a:solidFill>
                <a:srgbClr val="562E86"/>
              </a:solidFill>
            </a:endParaRPr>
          </a:p>
          <a:p>
            <a:r>
              <a:rPr lang="nl-NL" dirty="0">
                <a:solidFill>
                  <a:srgbClr val="562E86"/>
                </a:solidFill>
              </a:rPr>
              <a:t>19.30 – 19.35: Introductie				Anita van Elteren 	Host </a:t>
            </a:r>
          </a:p>
          <a:p>
            <a:endParaRPr lang="nl-NL" dirty="0">
              <a:solidFill>
                <a:srgbClr val="562E86"/>
              </a:solidFill>
            </a:endParaRPr>
          </a:p>
          <a:p>
            <a:r>
              <a:rPr lang="nl-NL" dirty="0">
                <a:solidFill>
                  <a:srgbClr val="562E86"/>
                </a:solidFill>
              </a:rPr>
              <a:t>19.35 – 19.40: Welkom					Marc Laeven		Heemraad</a:t>
            </a:r>
          </a:p>
          <a:p>
            <a:endParaRPr lang="nl-NL" dirty="0">
              <a:solidFill>
                <a:srgbClr val="562E86"/>
              </a:solidFill>
            </a:endParaRPr>
          </a:p>
          <a:p>
            <a:r>
              <a:rPr lang="nl-NL" dirty="0">
                <a:solidFill>
                  <a:srgbClr val="562E86"/>
                </a:solidFill>
              </a:rPr>
              <a:t>19.40 – 19.55: Wat is het concept –VKA?	Nelle van Veen	Technisch Manager</a:t>
            </a:r>
          </a:p>
          <a:p>
            <a:endParaRPr lang="nl-NL" dirty="0">
              <a:solidFill>
                <a:srgbClr val="562E86"/>
              </a:solidFill>
            </a:endParaRPr>
          </a:p>
          <a:p>
            <a:r>
              <a:rPr lang="nl-NL" dirty="0">
                <a:solidFill>
                  <a:srgbClr val="562E86"/>
                </a:solidFill>
              </a:rPr>
              <a:t>19.55 – 20.10: Stappenplan				Pieter Bode		Omgevingsmanager</a:t>
            </a:r>
          </a:p>
          <a:p>
            <a:endParaRPr lang="nl-NL" dirty="0">
              <a:solidFill>
                <a:srgbClr val="562E86"/>
              </a:solidFill>
            </a:endParaRPr>
          </a:p>
          <a:p>
            <a:r>
              <a:rPr lang="nl-NL" dirty="0">
                <a:solidFill>
                  <a:srgbClr val="562E86"/>
                </a:solidFill>
              </a:rPr>
              <a:t>20.10 – 20.25: Vragen					Anita van Elteren	Host</a:t>
            </a:r>
          </a:p>
          <a:p>
            <a:endParaRPr lang="nl-NL" i="1" dirty="0">
              <a:solidFill>
                <a:srgbClr val="562E86"/>
              </a:solidFill>
            </a:endParaRPr>
          </a:p>
          <a:p>
            <a:r>
              <a:rPr lang="nl-NL" i="1" dirty="0">
                <a:solidFill>
                  <a:srgbClr val="562E86"/>
                </a:solidFill>
              </a:rPr>
              <a:t>20.25 – 20.30: afsluiting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65" y="903157"/>
            <a:ext cx="699842" cy="9132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3879" y="2458716"/>
            <a:ext cx="703784" cy="1021705"/>
          </a:xfrm>
          <a:prstGeom prst="rect">
            <a:avLst/>
          </a:prstGeom>
        </p:spPr>
      </p:pic>
      <p:pic>
        <p:nvPicPr>
          <p:cNvPr id="2050" name="Picture 2" descr="Pieter Bo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6000"/>
                    </a14:imgEffect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2664" r="20272" b="21837"/>
          <a:stretch/>
        </p:blipFill>
        <p:spPr bwMode="auto">
          <a:xfrm>
            <a:off x="8193634" y="3480421"/>
            <a:ext cx="733170" cy="8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ekij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504FFF-9052-42B5-894D-B4E369987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18355"/>
          <a:stretch/>
        </p:blipFill>
        <p:spPr bwMode="auto">
          <a:xfrm>
            <a:off x="8124284" y="1840719"/>
            <a:ext cx="871870" cy="6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5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" y="0"/>
            <a:ext cx="5714861" cy="5162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728" y="1053128"/>
            <a:ext cx="3426171" cy="18791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>
                <a:ea typeface="ＭＳ Ｐゴシック" charset="0"/>
              </a:rPr>
              <a:t>Partiële Dijkversterking SAFE</a:t>
            </a:r>
            <a:br>
              <a:rPr lang="nl-NL" dirty="0">
                <a:ea typeface="ＭＳ Ｐゴシック" charset="0"/>
              </a:rPr>
            </a:br>
            <a:r>
              <a:rPr lang="nl-NL" sz="2700" dirty="0">
                <a:ea typeface="ＭＳ Ｐゴシック" charset="0"/>
              </a:rPr>
              <a:t>Streefkerk – Ameide – fort Everdingen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33561" y="3967345"/>
            <a:ext cx="227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Algemene inlichtingen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14-04-2020</a:t>
            </a: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5749728" y="3516198"/>
            <a:ext cx="3426171" cy="2701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Digitale bijeenkomst inspraakperiode</a:t>
            </a:r>
          </a:p>
          <a:p>
            <a:r>
              <a:rPr lang="nl-NL" dirty="0"/>
              <a:t>22 februari 2022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670F90-8F39-4D09-A815-C78651DE5380}"/>
              </a:ext>
            </a:extLst>
          </p:cNvPr>
          <p:cNvSpPr/>
          <p:nvPr/>
        </p:nvSpPr>
        <p:spPr>
          <a:xfrm>
            <a:off x="239460" y="-89513"/>
            <a:ext cx="496898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4"/>
                </a:solidFill>
                <a:effectLst/>
              </a:rPr>
              <a:t>Einde</a:t>
            </a:r>
          </a:p>
          <a:p>
            <a:pPr algn="ctr"/>
            <a:r>
              <a:rPr lang="nl-NL" sz="2800" b="1" dirty="0">
                <a:ln/>
                <a:solidFill>
                  <a:schemeClr val="accent4"/>
                </a:solidFill>
              </a:rPr>
              <a:t>Bedankt voor uw belangstelling</a:t>
            </a:r>
            <a:endParaRPr lang="nl-NL" sz="28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nl-N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12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340"/>
            <a:ext cx="8229600" cy="541036"/>
          </a:xfrm>
        </p:spPr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57200" y="732519"/>
            <a:ext cx="8262800" cy="3905469"/>
          </a:xfrm>
        </p:spPr>
        <p:txBody>
          <a:bodyPr/>
          <a:lstStyle/>
          <a:p>
            <a:r>
              <a:rPr lang="nl-NL" sz="2000" u="sng" dirty="0"/>
              <a:t>Spelregels: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Camera mag aan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Geluid uitzetten tijdens de presentatie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Vragen via de chatfunctie of door een virtueel handje opsteken</a:t>
            </a:r>
          </a:p>
          <a:p>
            <a:endParaRPr lang="nl-NL" sz="2000" u="sng" dirty="0"/>
          </a:p>
          <a:p>
            <a:r>
              <a:rPr lang="nl-NL" sz="2000" u="sng" dirty="0"/>
              <a:t>Privacy: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Informatie die u deelt is openbaar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Presentatie wordt geplaatst op de website </a:t>
            </a:r>
            <a:r>
              <a:rPr lang="nl-NL" sz="1800" dirty="0">
                <a:hlinkClick r:id="rId2"/>
              </a:rPr>
              <a:t>www.wsrl.nl/safe</a:t>
            </a: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 bijeenkomst wordt niet opgenomen</a:t>
            </a:r>
          </a:p>
          <a:p>
            <a:endParaRPr lang="nl-NL" sz="2000" u="sng" dirty="0"/>
          </a:p>
          <a:p>
            <a:r>
              <a:rPr lang="nl-NL" sz="2000" u="sng" dirty="0"/>
              <a:t>Wat kunt u verwachten?:</a:t>
            </a:r>
          </a:p>
          <a:p>
            <a:pPr marL="342900" indent="-342900">
              <a:buFontTx/>
              <a:buChar char="-"/>
            </a:pPr>
            <a:r>
              <a:rPr lang="nl-NL" sz="1800" dirty="0"/>
              <a:t>Toelichting op hoofdlijnen</a:t>
            </a:r>
            <a:r>
              <a:rPr lang="nl-NL" sz="1800" dirty="0">
                <a:sym typeface="Wingdings" panose="05000000000000000000" pitchFamily="2" charset="2"/>
              </a:rPr>
              <a:t>	Vanavond</a:t>
            </a: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Toelichting per dijkzone 	 	Persoonlijke tafelgesprekken</a:t>
            </a:r>
            <a:endParaRPr lang="nl-NL" sz="1800" dirty="0"/>
          </a:p>
          <a:p>
            <a:endParaRPr lang="nl-NL" sz="1800" dirty="0"/>
          </a:p>
          <a:p>
            <a:endParaRPr lang="nl-NL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69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59096" y="1472853"/>
            <a:ext cx="8262800" cy="2439657"/>
          </a:xfrm>
        </p:spPr>
        <p:txBody>
          <a:bodyPr/>
          <a:lstStyle/>
          <a:p>
            <a:r>
              <a:rPr lang="nl-NL" dirty="0"/>
              <a:t>Door Marc Laeven		Heemraad Waterveiligheid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F7FC83-0874-497D-8236-8BC6F460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1" y="1999027"/>
            <a:ext cx="4784651" cy="26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2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&#10;&#10;Automatisch gegenereerde beschrijvi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2"/>
          <a:stretch/>
        </p:blipFill>
        <p:spPr bwMode="auto">
          <a:xfrm>
            <a:off x="-148940" y="-1251"/>
            <a:ext cx="9571355" cy="4415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7070" y="92872"/>
            <a:ext cx="8229600" cy="541036"/>
          </a:xfrm>
        </p:spPr>
        <p:txBody>
          <a:bodyPr/>
          <a:lstStyle/>
          <a:p>
            <a:r>
              <a:rPr lang="nl-NL" dirty="0"/>
              <a:t>Dijkversterking in fases</a:t>
            </a:r>
          </a:p>
        </p:txBody>
      </p:sp>
      <p:sp>
        <p:nvSpPr>
          <p:cNvPr id="3" name="Rechthoek 2"/>
          <p:cNvSpPr/>
          <p:nvPr/>
        </p:nvSpPr>
        <p:spPr>
          <a:xfrm>
            <a:off x="6539172" y="3184588"/>
            <a:ext cx="2432448" cy="132343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562E86"/>
              </a:buClr>
              <a:defRPr/>
            </a:pPr>
            <a:r>
              <a:rPr lang="nl-NL" sz="1600" dirty="0">
                <a:solidFill>
                  <a:srgbClr val="562E86"/>
                </a:solidFill>
                <a:cs typeface="ＭＳ Ｐゴシック" charset="0"/>
              </a:rPr>
              <a:t>Dijkversterking in fases</a:t>
            </a:r>
          </a:p>
          <a:p>
            <a:pPr>
              <a:buClr>
                <a:srgbClr val="562E86"/>
              </a:buClr>
              <a:defRPr/>
            </a:pPr>
            <a:endParaRPr lang="nl-NL" sz="1600" b="1" dirty="0">
              <a:solidFill>
                <a:srgbClr val="FF0000"/>
              </a:solidFill>
              <a:latin typeface="+mn-lt"/>
              <a:cs typeface="ＭＳ Ｐゴシック" charset="0"/>
            </a:endParaRPr>
          </a:p>
          <a:p>
            <a:pPr>
              <a:buClr>
                <a:srgbClr val="562E86"/>
              </a:buClr>
              <a:defRPr/>
            </a:pPr>
            <a:r>
              <a:rPr lang="nl-NL" sz="1600" dirty="0">
                <a:solidFill>
                  <a:srgbClr val="00B050"/>
                </a:solidFill>
                <a:cs typeface="ＭＳ Ｐゴシック" charset="0"/>
              </a:rPr>
              <a:t>Groen</a:t>
            </a:r>
            <a:r>
              <a:rPr lang="nl-NL" sz="1600" dirty="0">
                <a:solidFill>
                  <a:srgbClr val="562E86"/>
                </a:solidFill>
                <a:latin typeface="+mn-lt"/>
                <a:cs typeface="ＭＳ Ｐゴシック" charset="0"/>
              </a:rPr>
              <a:t> = 	geen opgave</a:t>
            </a:r>
          </a:p>
          <a:p>
            <a:pPr>
              <a:buClr>
                <a:srgbClr val="562E86"/>
              </a:buClr>
              <a:defRPr/>
            </a:pPr>
            <a:r>
              <a:rPr lang="nl-NL" sz="1600" dirty="0">
                <a:solidFill>
                  <a:srgbClr val="FF0000"/>
                </a:solidFill>
                <a:cs typeface="ＭＳ Ｐゴシック" charset="0"/>
              </a:rPr>
              <a:t>Rood </a:t>
            </a:r>
            <a:r>
              <a:rPr lang="nl-NL" sz="1600" dirty="0">
                <a:solidFill>
                  <a:srgbClr val="562E86"/>
                </a:solidFill>
                <a:cs typeface="ＭＳ Ｐゴシック" charset="0"/>
              </a:rPr>
              <a:t>=  	1</a:t>
            </a:r>
            <a:r>
              <a:rPr lang="nl-NL" sz="1600" baseline="30000" dirty="0">
                <a:solidFill>
                  <a:srgbClr val="562E86"/>
                </a:solidFill>
                <a:cs typeface="ＭＳ Ｐゴシック" charset="0"/>
              </a:rPr>
              <a:t>e</a:t>
            </a:r>
            <a:r>
              <a:rPr lang="nl-NL" sz="1600" dirty="0">
                <a:solidFill>
                  <a:srgbClr val="562E86"/>
                </a:solidFill>
                <a:cs typeface="ＭＳ Ｐゴシック" charset="0"/>
              </a:rPr>
              <a:t> fase SAFE </a:t>
            </a:r>
          </a:p>
          <a:p>
            <a:pPr>
              <a:buClr>
                <a:srgbClr val="562E86"/>
              </a:buClr>
              <a:defRPr/>
            </a:pPr>
            <a:r>
              <a:rPr lang="nl-NL" sz="1600" dirty="0">
                <a:solidFill>
                  <a:srgbClr val="FFC000"/>
                </a:solidFill>
                <a:cs typeface="ＭＳ Ｐゴシック" charset="0"/>
              </a:rPr>
              <a:t>Oranje</a:t>
            </a:r>
            <a:r>
              <a:rPr lang="nl-NL" sz="1600" dirty="0">
                <a:solidFill>
                  <a:srgbClr val="562E86"/>
                </a:solidFill>
                <a:cs typeface="ＭＳ Ｐゴシック" charset="0"/>
              </a:rPr>
              <a:t>= 	volgende fase</a:t>
            </a:r>
            <a:endParaRPr lang="nl-NL" sz="1600" dirty="0">
              <a:solidFill>
                <a:srgbClr val="562E86"/>
              </a:solidFill>
              <a:latin typeface="+mn-lt"/>
              <a:cs typeface="ＭＳ Ｐゴシック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C2E817-C79C-426A-A6EE-E75D99923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66" y="3759266"/>
            <a:ext cx="5302103" cy="13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6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83" y="377297"/>
            <a:ext cx="8229600" cy="541036"/>
          </a:xfrm>
        </p:spPr>
        <p:txBody>
          <a:bodyPr/>
          <a:lstStyle/>
          <a:p>
            <a:r>
              <a:rPr lang="nl-NL" dirty="0"/>
              <a:t>Concept nota Voorkeursalternatief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57199" y="1266789"/>
            <a:ext cx="8500683" cy="3305211"/>
          </a:xfrm>
        </p:spPr>
        <p:txBody>
          <a:bodyPr/>
          <a:lstStyle/>
          <a:p>
            <a:r>
              <a:rPr lang="nl-NL" u="sng" dirty="0"/>
              <a:t>Wat is het?</a:t>
            </a:r>
          </a:p>
          <a:p>
            <a:pPr marL="342900" indent="-342900">
              <a:buFontTx/>
              <a:buChar char="-"/>
            </a:pPr>
            <a:r>
              <a:rPr lang="nl-NL" dirty="0"/>
              <a:t>Globaal dijkontwerp per dijkzone</a:t>
            </a:r>
          </a:p>
          <a:p>
            <a:pPr marL="342900" indent="-342900">
              <a:buFontTx/>
              <a:buChar char="-"/>
            </a:pPr>
            <a:r>
              <a:rPr lang="nl-NL" dirty="0"/>
              <a:t>3 oplossingen: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Grond binnenwaarts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Grond buitenwaarts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Constructie</a:t>
            </a:r>
          </a:p>
          <a:p>
            <a:pPr marL="800100" lvl="1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05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57199" y="1266789"/>
            <a:ext cx="8500683" cy="3305211"/>
          </a:xfrm>
        </p:spPr>
        <p:txBody>
          <a:bodyPr/>
          <a:lstStyle/>
          <a:p>
            <a:r>
              <a:rPr lang="nl-NL" u="sng" dirty="0"/>
              <a:t>Wat is het?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Onderbouwing van de keuze: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Veiligheidsrendement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Bestaande waarden en Ruimtelijke Kwaliteit (o.b.v. concept MER)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Collectieve en individuele belangen</a:t>
            </a:r>
          </a:p>
          <a:p>
            <a:pPr marL="342900" indent="-342900">
              <a:buFontTx/>
              <a:buChar char="-"/>
            </a:pPr>
            <a:r>
              <a:rPr lang="nl-NL" dirty="0"/>
              <a:t>Er zijn nog aanpassingen mogelijk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Reacties van belanghebbenden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Gesprek met provincies, gemeenten en Rijkswaterstaat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56FB87D-3A84-44C7-B970-EE073425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3" y="377297"/>
            <a:ext cx="8229600" cy="541036"/>
          </a:xfrm>
        </p:spPr>
        <p:txBody>
          <a:bodyPr/>
          <a:lstStyle/>
          <a:p>
            <a:r>
              <a:rPr lang="nl-NL" dirty="0"/>
              <a:t>Concept nota Voorkeursalternatief</a:t>
            </a:r>
          </a:p>
        </p:txBody>
      </p:sp>
    </p:spTree>
    <p:extLst>
      <p:ext uri="{BB962C8B-B14F-4D97-AF65-F5344CB8AC3E}">
        <p14:creationId xmlns:p14="http://schemas.microsoft.com/office/powerpoint/2010/main" val="201485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6315"/>
            <a:ext cx="8229600" cy="541036"/>
          </a:xfrm>
        </p:spPr>
        <p:txBody>
          <a:bodyPr/>
          <a:lstStyle/>
          <a:p>
            <a:r>
              <a:rPr lang="nl-NL" dirty="0"/>
              <a:t>Concept-voorkeursalternatief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15147"/>
              </p:ext>
            </p:extLst>
          </p:nvPr>
        </p:nvGraphicFramePr>
        <p:xfrm>
          <a:off x="527788" y="1074659"/>
          <a:ext cx="6924311" cy="296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8656">
                  <a:extLst>
                    <a:ext uri="{9D8B030D-6E8A-4147-A177-3AD203B41FA5}">
                      <a16:colId xmlns:a16="http://schemas.microsoft.com/office/drawing/2014/main" val="873330310"/>
                    </a:ext>
                  </a:extLst>
                </a:gridCol>
                <a:gridCol w="2055655">
                  <a:extLst>
                    <a:ext uri="{9D8B030D-6E8A-4147-A177-3AD203B41FA5}">
                      <a16:colId xmlns:a16="http://schemas.microsoft.com/office/drawing/2014/main" val="2913198716"/>
                    </a:ext>
                  </a:extLst>
                </a:gridCol>
              </a:tblGrid>
              <a:tr h="384275">
                <a:tc>
                  <a:txBody>
                    <a:bodyPr/>
                    <a:lstStyle/>
                    <a:p>
                      <a:r>
                        <a:rPr lang="nl-NL" dirty="0"/>
                        <a:t>voorkeursalternatief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lengte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663956"/>
                  </a:ext>
                </a:extLst>
              </a:tr>
              <a:tr h="663270">
                <a:tc>
                  <a:txBody>
                    <a:bodyPr/>
                    <a:lstStyle/>
                    <a:p>
                      <a:r>
                        <a:rPr lang="nl-NL" dirty="0"/>
                        <a:t>Binnenberm / taludverflauwing</a:t>
                      </a:r>
                    </a:p>
                    <a:p>
                      <a:r>
                        <a:rPr lang="nl-NL" dirty="0"/>
                        <a:t>(i.c.m. een </a:t>
                      </a:r>
                      <a:r>
                        <a:rPr lang="nl-NL" baseline="0" dirty="0"/>
                        <a:t>pipingvoorziening)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4,6</a:t>
                      </a:r>
                    </a:p>
                    <a:p>
                      <a:r>
                        <a:rPr lang="nl-NL" dirty="0"/>
                        <a:t>(1,5)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25826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r>
                        <a:rPr lang="nl-NL" dirty="0"/>
                        <a:t>Alleen pipingvoorziening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05238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r>
                        <a:rPr lang="nl-NL" dirty="0"/>
                        <a:t>Buitenwaartse asverschuiving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15478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r>
                        <a:rPr lang="nl-NL" dirty="0"/>
                        <a:t>Constructie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1646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r>
                        <a:rPr lang="nl-NL" dirty="0"/>
                        <a:t>Maatwerklocatie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60727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pPr lvl="0" algn="r"/>
                      <a:r>
                        <a:rPr lang="nl-NL" b="1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3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4322"/>
            <a:ext cx="8229600" cy="541036"/>
          </a:xfrm>
        </p:spPr>
        <p:txBody>
          <a:bodyPr/>
          <a:lstStyle/>
          <a:p>
            <a:r>
              <a:rPr lang="nl-NL" dirty="0"/>
              <a:t>Taludverflauwing</a:t>
            </a:r>
          </a:p>
        </p:txBody>
      </p:sp>
      <p:pic>
        <p:nvPicPr>
          <p:cNvPr id="6" name="Afbeelding 5" descr="Afbeelding met kaart&#10;&#10;Automatisch gegenereerde beschrijv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4"/>
          <a:stretch/>
        </p:blipFill>
        <p:spPr>
          <a:xfrm>
            <a:off x="5731510" y="1394426"/>
            <a:ext cx="2994054" cy="2917501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457200" y="1394426"/>
            <a:ext cx="5274310" cy="1247140"/>
            <a:chOff x="457200" y="1425487"/>
            <a:chExt cx="5274310" cy="1247140"/>
          </a:xfrm>
        </p:grpSpPr>
        <p:pic>
          <p:nvPicPr>
            <p:cNvPr id="4" name="Afbeelding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25487"/>
              <a:ext cx="5274310" cy="1247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Rechthoek 6"/>
            <p:cNvSpPr/>
            <p:nvPr/>
          </p:nvSpPr>
          <p:spPr>
            <a:xfrm>
              <a:off x="525101" y="1425487"/>
              <a:ext cx="606582" cy="258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457200" y="2738695"/>
            <a:ext cx="5274310" cy="2027555"/>
            <a:chOff x="457200" y="2738695"/>
            <a:chExt cx="5274310" cy="2027555"/>
          </a:xfrm>
        </p:grpSpPr>
        <p:pic>
          <p:nvPicPr>
            <p:cNvPr id="5" name="Afbeelding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38695"/>
              <a:ext cx="5274310" cy="20275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Rechthoek 7"/>
            <p:cNvSpPr/>
            <p:nvPr/>
          </p:nvSpPr>
          <p:spPr>
            <a:xfrm>
              <a:off x="980791" y="2755964"/>
              <a:ext cx="974757" cy="258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36739"/>
      </p:ext>
    </p:extLst>
  </p:cSld>
  <p:clrMapOvr>
    <a:masterClrMapping/>
  </p:clrMapOvr>
</p:sld>
</file>

<file path=ppt/theme/theme1.xml><?xml version="1.0" encoding="utf-8"?>
<a:theme xmlns:a="http://schemas.openxmlformats.org/drawingml/2006/main" name="WR-052-14_PPoint_16-9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2b53a4ba-ed7c-41cc-be61-a592c74e744a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970FF489FAC4B8DF1C096DD59E58C" ma:contentTypeVersion="61" ma:contentTypeDescription="Een nieuw document maken." ma:contentTypeScope="" ma:versionID="bdebbdf72bf3475b09295549f2ef9615">
  <xsd:schema xmlns:xsd="http://www.w3.org/2001/XMLSchema" xmlns:xs="http://www.w3.org/2001/XMLSchema" xmlns:p="http://schemas.microsoft.com/office/2006/metadata/properties" xmlns:ns2="fc2a5483-2d63-41d3-94e6-e69005c6594b" targetNamespace="http://schemas.microsoft.com/office/2006/metadata/properties" ma:root="true" ma:fieldsID="d9a0bc232e73acba8c30e8e027bf7a52" ns2:_="">
    <xsd:import namespace="fc2a5483-2d63-41d3-94e6-e69005c6594b"/>
    <xsd:element name="properties">
      <xsd:complexType>
        <xsd:sequence>
          <xsd:element name="documentManagement">
            <xsd:complexType>
              <xsd:all>
                <xsd:element ref="ns2:Documentveld"/>
                <xsd:element ref="ns2:IPM_x0020_Projectfase" minOccurs="0"/>
                <xsd:element ref="ns2:Projectnummer" minOccurs="0"/>
                <xsd:element ref="ns2:f31cc5a97c3d4541b50f12003fa2f83b" minOccurs="0"/>
                <xsd:element ref="ns2:TaxCatchAll" minOccurs="0"/>
                <xsd:element ref="ns2:TaxCatchAllLabel" minOccurs="0"/>
                <xsd:element ref="ns2:IPM_x0020_Vakgebie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a5483-2d63-41d3-94e6-e69005c6594b" elementFormDefault="qualified">
    <xsd:import namespace="http://schemas.microsoft.com/office/2006/documentManagement/types"/>
    <xsd:import namespace="http://schemas.microsoft.com/office/infopath/2007/PartnerControls"/>
    <xsd:element name="Documentveld" ma:index="8" ma:displayName="Documentveld" ma:default="Ja" ma:description="Dit veld geeft aan of een object een document is of niet. Dit veld zorgt ervoor dat alleen documenten in bepaalde views zichtbaar zijn.&#10;Het veld is alleen beschikbaar voor documenten." ma:internalName="Documentveld" ma:readOnly="false">
      <xsd:simpleType>
        <xsd:restriction base="dms:Text">
          <xsd:maxLength value="2"/>
        </xsd:restriction>
      </xsd:simpleType>
    </xsd:element>
    <xsd:element name="IPM_x0020_Projectfase" ma:index="9" nillable="true" ma:displayName="IPM Projectfase" ma:default="-" ma:format="Dropdown" ma:internalName="IPM_x0020_Projectfase">
      <xsd:simpleType>
        <xsd:restriction base="dms:Choice">
          <xsd:enumeration value="-"/>
          <xsd:enumeration value="Voorverkenningsfase"/>
          <xsd:enumeration value="Verkenningsfase"/>
          <xsd:enumeration value="Planfase"/>
          <xsd:enumeration value="Realisatiefase"/>
        </xsd:restriction>
      </xsd:simpleType>
    </xsd:element>
    <xsd:element name="Projectnummer" ma:index="10" nillable="true" ma:displayName="Projectnummer" ma:internalName="Projectnummer">
      <xsd:simpleType>
        <xsd:restriction base="dms:Text">
          <xsd:maxLength value="255"/>
        </xsd:restriction>
      </xsd:simpleType>
    </xsd:element>
    <xsd:element name="f31cc5a97c3d4541b50f12003fa2f83b" ma:index="11" nillable="true" ma:taxonomy="true" ma:internalName="f31cc5a97c3d4541b50f12003fa2f83b" ma:taxonomyFieldName="Hoofdproduct_x0020_DV" ma:displayName="Hoofdproduct DV" ma:default="" ma:fieldId="{f31cc5a9-7c3d-4541-b50f-12003fa2f83b}" ma:sspId="2b53a4ba-ed7c-41cc-be61-a592c74e744a" ma:termSetId="ae0f68ab-1a5c-4a24-b739-06ebe0fede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bdf3730a-f6c8-473e-bb93-4044043e38aa}" ma:internalName="TaxCatchAll" ma:showField="CatchAllData" ma:web="154e603d-624a-4968-b7e5-3f4ce00b4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bdf3730a-f6c8-473e-bb93-4044043e38aa}" ma:internalName="TaxCatchAllLabel" ma:readOnly="true" ma:showField="CatchAllDataLabel" ma:web="154e603d-624a-4968-b7e5-3f4ce00b4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PM_x0020_Vakgebied" ma:index="15" nillable="true" ma:displayName="IPM Vakgebied" ma:default="Projectmanagement" ma:format="Dropdown" ma:internalName="IPM_x0020_Vakgebied">
      <xsd:simpleType>
        <xsd:restriction base="dms:Choice">
          <xsd:enumeration value="Projectmanagement"/>
          <xsd:enumeration value="Projectbeheersing"/>
          <xsd:enumeration value="Contractmanagement"/>
          <xsd:enumeration value="Technisch management"/>
          <xsd:enumeration value="Omgevingsmanagement"/>
        </xsd:restriction>
      </xsd:simpleType>
    </xsd:element>
    <xsd:element name="_dlc_DocId" ma:index="16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7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mer xmlns="fc2a5483-2d63-41d3-94e6-e69005c6594b">100489</Projectnummer>
    <IPM_x0020_Vakgebied xmlns="fc2a5483-2d63-41d3-94e6-e69005c6594b">Omgevingsmanagement</IPM_x0020_Vakgebied>
    <f31cc5a97c3d4541b50f12003fa2f83b xmlns="fc2a5483-2d63-41d3-94e6-e69005c659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 Publieksparticipatie en -communicatie</TermName>
          <TermId xmlns="http://schemas.microsoft.com/office/infopath/2007/PartnerControls">0d52dcea-1748-4820-ba1f-4f835524bb40</TermId>
        </TermInfo>
      </Terms>
    </f31cc5a97c3d4541b50f12003fa2f83b>
    <TaxCatchAll xmlns="fc2a5483-2d63-41d3-94e6-e69005c6594b">
      <Value>75</Value>
    </TaxCatchAll>
    <Documentveld xmlns="fc2a5483-2d63-41d3-94e6-e69005c6594b">Ja</Documentveld>
    <IPM_x0020_Projectfase xmlns="fc2a5483-2d63-41d3-94e6-e69005c6594b">Verkenningsfase</IPM_x0020_Projectfase>
    <_dlc_DocId xmlns="fc2a5483-2d63-41d3-94e6-e69005c6594b">2022PP-1914936201-6673</_dlc_DocId>
    <_dlc_DocIdUrl xmlns="fc2a5483-2d63-41d3-94e6-e69005c6594b">
      <Url>https://projectenplatform.wsrl.nl/sites/sc01/100489/_layouts/15/DocIdRedir.aspx?ID=2022PP-1914936201-6673</Url>
      <Description>2022PP-1914936201-6673</Description>
    </_dlc_DocIdUrl>
  </documentManagement>
</p:properties>
</file>

<file path=customXml/itemProps1.xml><?xml version="1.0" encoding="utf-8"?>
<ds:datastoreItem xmlns:ds="http://schemas.openxmlformats.org/officeDocument/2006/customXml" ds:itemID="{A8A62A11-13AE-4EB1-89DD-52F132B020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5848F-9ACA-47B4-A665-A780BFAB4A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DB3E332-BF55-482F-8AF7-ED4589F721F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69FB5E4-4818-4A84-9F73-C0D00E125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a5483-2d63-41d3-94e6-e69005c65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BD7F3DB-4B44-4433-9BF0-821DABDA0D8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c2a5483-2d63-41d3-94e6-e69005c6594b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 sjabloon waterveiligheid</Template>
  <TotalTime>5796</TotalTime>
  <Words>1086</Words>
  <Application>Microsoft Office PowerPoint</Application>
  <PresentationFormat>Diavoorstelling (16:9)</PresentationFormat>
  <Paragraphs>349</Paragraphs>
  <Slides>20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WR-052-14_PPoint_16-9_1</vt:lpstr>
      <vt:lpstr>Partiële Dijkversterking SAFE Streefkerk – Ameide – fort Everdingen</vt:lpstr>
      <vt:lpstr>Agenda </vt:lpstr>
      <vt:lpstr>Introductie</vt:lpstr>
      <vt:lpstr>Welkom</vt:lpstr>
      <vt:lpstr>Dijkversterking in fases</vt:lpstr>
      <vt:lpstr>Concept nota Voorkeursalternatief</vt:lpstr>
      <vt:lpstr>Concept nota Voorkeursalternatief</vt:lpstr>
      <vt:lpstr>Concept-voorkeursalternatief</vt:lpstr>
      <vt:lpstr>Taludverflauwing</vt:lpstr>
      <vt:lpstr>Binnenberm (i.c.m. pipingvoorziening)</vt:lpstr>
      <vt:lpstr>Pipingvoorziening</vt:lpstr>
      <vt:lpstr>Buitenwaartse asverschuiving</vt:lpstr>
      <vt:lpstr>Constructie</vt:lpstr>
      <vt:lpstr>Maatwerklocatie</vt:lpstr>
      <vt:lpstr>Welke stappen zijn genomen?</vt:lpstr>
      <vt:lpstr>Waar staan we nu?</vt:lpstr>
      <vt:lpstr>Welke stappen gaan we nemen?</vt:lpstr>
      <vt:lpstr>Waar kunt u op reageren?</vt:lpstr>
      <vt:lpstr>Partiële Dijkversterking SAFE Streefkerk – Ameide – fort Everdingen</vt:lpstr>
      <vt:lpstr>Partiële Dijkversterking SAFE Streefkerk – Ameide – fort Everdingen</vt:lpstr>
    </vt:vector>
  </TitlesOfParts>
  <Company>Waterschap Rivierenland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Inspraak</dc:title>
  <dc:creator>Kessel, Adrie van</dc:creator>
  <cp:lastModifiedBy>Hidde Bode</cp:lastModifiedBy>
  <cp:revision>417</cp:revision>
  <cp:lastPrinted>2020-01-30T08:41:11Z</cp:lastPrinted>
  <dcterms:created xsi:type="dcterms:W3CDTF">2019-12-02T15:00:22Z</dcterms:created>
  <dcterms:modified xsi:type="dcterms:W3CDTF">2022-02-22T19:28:27Z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2021-04-20T11:19:00Z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8516322c-deae-4e5d-ab1b-851904d0740a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0x0101009D0970FF489FAC4B8DF1C096DD59E58C</vt:lpwstr>
  </property>
  <property fmtid="{D5CDD505-2E9C-101B-9397-08002B2CF9AE}" pid="10" name="Hoofdproduct DV">
    <vt:lpwstr>75;#4.3 Publieksparticipatie en -communicatie|0d52dcea-1748-4820-ba1f-4f835524bb40</vt:lpwstr>
  </property>
  <property fmtid="{D5CDD505-2E9C-101B-9397-08002B2CF9AE}" pid="11" name="Kopie Documentgroep">
    <vt:lpwstr>431 Participatie- en Communicatieplan</vt:lpwstr>
  </property>
  <property fmtid="{D5CDD505-2E9C-101B-9397-08002B2CF9AE}" pid="12" name="_dlc_DocIdItemGuid">
    <vt:lpwstr>0371ed92-ed5c-44c5-b790-1ac3b966354d</vt:lpwstr>
  </property>
  <property fmtid="{D5CDD505-2E9C-101B-9397-08002B2CF9AE}" pid="13" name="_docset_NoMedatataSyncRequired">
    <vt:lpwstr>False</vt:lpwstr>
  </property>
</Properties>
</file>